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9" r:id="rId2"/>
    <p:sldId id="300" r:id="rId3"/>
    <p:sldId id="303" r:id="rId4"/>
    <p:sldId id="304" r:id="rId5"/>
    <p:sldId id="305" r:id="rId6"/>
    <p:sldId id="306" r:id="rId7"/>
    <p:sldId id="309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4821"/>
    <a:srgbClr val="003217"/>
    <a:srgbClr val="00C85A"/>
    <a:srgbClr val="FFFF00"/>
    <a:srgbClr val="0000FF"/>
    <a:srgbClr val="000066"/>
    <a:srgbClr val="D60093"/>
    <a:srgbClr val="F3D595"/>
    <a:srgbClr val="ECECEC"/>
    <a:srgbClr val="66FF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61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B9D81-F035-4C26-8BB1-DCC28E84044F}" type="datetimeFigureOut">
              <a:rPr lang="it-IT" smtClean="0"/>
              <a:pPr/>
              <a:t>27/03/2016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FD040-4DB5-4BC0-A907-C4FB3515CD8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4966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EDB9BF-E84A-4912-91C4-2B4B824FD7B2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F2E568-4EFD-4DB3-A63C-999E6CE47F02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AEAA28-E95F-4760-B4BE-9A5EA33A6DE4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396E8D-0B20-4EA1-8843-A0D4B1169CA4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9E21CE-6419-4BFA-81F5-98E96CB358EC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/>
              <a:pPr/>
              <a:t>27/03/2016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019076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/>
              <a:pPr/>
              <a:t>27/03/2016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907499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/>
              <a:pPr/>
              <a:t>27/03/2016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72342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7E9338B-0B89-4B81-BBE9-1DD770684A5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="" xmlns:p14="http://schemas.microsoft.com/office/powerpoint/2010/main" val="151630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/>
              <a:pPr/>
              <a:t>27/03/2016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0879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/>
              <a:pPr/>
              <a:t>27/03/2016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301000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/>
              <a:pPr/>
              <a:t>27/03/2016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140985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/>
              <a:pPr/>
              <a:t>27/03/2016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35815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/>
              <a:pPr/>
              <a:t>27/03/2016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622969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/>
              <a:pPr/>
              <a:t>27/03/2016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1447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/>
              <a:pPr/>
              <a:t>27/03/2016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405315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/>
              <a:pPr/>
              <a:t>27/03/2016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80821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36D6-20C4-4408-AAA8-48B1BEA71640}" type="datetimeFigureOut">
              <a:rPr lang="it-IT" smtClean="0"/>
              <a:pPr/>
              <a:t>27/03/2016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045CD-8396-4D55-A6DC-771A05E2B7B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07490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865187"/>
          </a:xfrm>
          <a:noFill/>
          <a:ln/>
          <a:extLs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r>
              <a:rPr lang="it-IT" altLang="it-IT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MISCUGLI ETEROGENEI E OMOGENEI</a:t>
            </a:r>
            <a:endParaRPr lang="it-IT" altLang="it-IT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96975"/>
            <a:ext cx="6838950" cy="4899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Eterogenei</a:t>
            </a:r>
          </a:p>
          <a:p>
            <a:pPr lvl="1">
              <a:lnSpc>
                <a:spcPct val="90000"/>
              </a:lnSpc>
            </a:pPr>
            <a:r>
              <a:rPr lang="it-IT" alt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Sono quei miscugli che presentano una composizione chimica variabile da punto a punto e presentano proprietà tipiche dei componenti</a:t>
            </a:r>
          </a:p>
          <a:p>
            <a:pPr>
              <a:lnSpc>
                <a:spcPct val="90000"/>
              </a:lnSpc>
            </a:pPr>
            <a:r>
              <a:rPr lang="it-IT" alt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Omogenei</a:t>
            </a:r>
          </a:p>
          <a:p>
            <a:pPr lvl="1">
              <a:lnSpc>
                <a:spcPct val="90000"/>
              </a:lnSpc>
            </a:pPr>
            <a:r>
              <a:rPr lang="it-IT" alt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Sono quei miscugli che hanno una composizione costante da punto a punto e presentano proprietà tipiche del miscuglio e dipendono dalla composizione del miscuglio</a:t>
            </a:r>
          </a:p>
        </p:txBody>
      </p:sp>
      <p:sp>
        <p:nvSpPr>
          <p:cNvPr id="82949" name="AutoShape 5"/>
          <p:cNvSpPr>
            <a:spLocks noChangeArrowheads="1"/>
          </p:cNvSpPr>
          <p:nvPr/>
        </p:nvSpPr>
        <p:spPr bwMode="auto">
          <a:xfrm>
            <a:off x="7812088" y="2468563"/>
            <a:ext cx="1008062" cy="936625"/>
          </a:xfrm>
          <a:prstGeom prst="can">
            <a:avLst>
              <a:gd name="adj" fmla="val 25000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altLang="it-IT"/>
              <a:t>acqua</a:t>
            </a:r>
          </a:p>
        </p:txBody>
      </p:sp>
      <p:sp>
        <p:nvSpPr>
          <p:cNvPr id="82948" name="AutoShape 4"/>
          <p:cNvSpPr>
            <a:spLocks noChangeArrowheads="1"/>
          </p:cNvSpPr>
          <p:nvPr/>
        </p:nvSpPr>
        <p:spPr bwMode="auto">
          <a:xfrm>
            <a:off x="7812088" y="1773238"/>
            <a:ext cx="1008062" cy="936625"/>
          </a:xfrm>
          <a:prstGeom prst="can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altLang="it-IT"/>
              <a:t>olio</a:t>
            </a:r>
          </a:p>
        </p:txBody>
      </p:sp>
      <p:sp>
        <p:nvSpPr>
          <p:cNvPr id="82951" name="AutoShape 7" descr="Punti sparsi"/>
          <p:cNvSpPr>
            <a:spLocks noChangeArrowheads="1"/>
          </p:cNvSpPr>
          <p:nvPr/>
        </p:nvSpPr>
        <p:spPr bwMode="auto">
          <a:xfrm>
            <a:off x="7812088" y="4364038"/>
            <a:ext cx="1008062" cy="936625"/>
          </a:xfrm>
          <a:prstGeom prst="can">
            <a:avLst>
              <a:gd name="adj" fmla="val 25000"/>
            </a:avLst>
          </a:prstGeom>
          <a:pattFill prst="lgConfetti">
            <a:fgClr>
              <a:srgbClr val="FFFF66"/>
            </a:fgClr>
            <a:bgClr>
              <a:srgbClr val="3399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altLang="it-IT" dirty="0" smtClean="0"/>
              <a:t>cucina</a:t>
            </a:r>
            <a:endParaRPr lang="it-IT" altLang="it-IT" dirty="0"/>
          </a:p>
        </p:txBody>
      </p:sp>
      <p:sp>
        <p:nvSpPr>
          <p:cNvPr id="82952" name="AutoShape 8" descr="Punti sparsi"/>
          <p:cNvSpPr>
            <a:spLocks noChangeArrowheads="1"/>
          </p:cNvSpPr>
          <p:nvPr/>
        </p:nvSpPr>
        <p:spPr bwMode="auto">
          <a:xfrm>
            <a:off x="7812088" y="3668713"/>
            <a:ext cx="1008062" cy="936625"/>
          </a:xfrm>
          <a:prstGeom prst="can">
            <a:avLst>
              <a:gd name="adj" fmla="val 25000"/>
            </a:avLst>
          </a:prstGeom>
          <a:pattFill prst="lgConfetti">
            <a:fgClr>
              <a:srgbClr val="FFFF66"/>
            </a:fgClr>
            <a:bgClr>
              <a:srgbClr val="3399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it-IT" altLang="it-IT" dirty="0" smtClean="0"/>
              <a:t>Acqua</a:t>
            </a:r>
          </a:p>
          <a:p>
            <a:pPr algn="ctr"/>
            <a:r>
              <a:rPr lang="it-IT" altLang="it-IT" dirty="0" smtClean="0"/>
              <a:t>e</a:t>
            </a:r>
          </a:p>
          <a:p>
            <a:pPr algn="ctr"/>
            <a:r>
              <a:rPr lang="it-IT" altLang="it-IT" dirty="0" smtClean="0"/>
              <a:t>sale da </a:t>
            </a:r>
            <a:endParaRPr lang="it-IT" altLang="it-IT" dirty="0"/>
          </a:p>
        </p:txBody>
      </p:sp>
    </p:spTree>
    <p:extLst>
      <p:ext uri="{BB962C8B-B14F-4D97-AF65-F5344CB8AC3E}">
        <p14:creationId xmlns="" xmlns:p14="http://schemas.microsoft.com/office/powerpoint/2010/main" val="24913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954087"/>
          </a:xfrm>
        </p:spPr>
        <p:txBody>
          <a:bodyPr/>
          <a:lstStyle/>
          <a:p>
            <a:r>
              <a:rPr lang="it-IT" altLang="it-IT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MISCUGLI ETEROGENEI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196975"/>
            <a:ext cx="5472112" cy="511175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rgbClr val="CC3300"/>
              </a:buClr>
              <a:buFontTx/>
              <a:buAutoNum type="arabicPeriod"/>
            </a:pPr>
            <a:r>
              <a:rPr lang="it-IT" alt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 miscugli eterogenei, i componenti mantengono le proprie caratteristiche e ciò permette di individuarli anche se sono ben mescolati. Ad esempio un miscuglio di sale fino e pepe macinato oppure zolfo e limatura di ferro (vedi figura).</a:t>
            </a:r>
          </a:p>
          <a:p>
            <a:pPr marL="457200" indent="-457200">
              <a:lnSpc>
                <a:spcPct val="90000"/>
              </a:lnSpc>
              <a:buClr>
                <a:srgbClr val="CC3300"/>
              </a:buClr>
              <a:buFontTx/>
              <a:buAutoNum type="arabicPeriod"/>
            </a:pPr>
            <a:r>
              <a:rPr lang="it-IT" alt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componenti di un miscuglio eterogeneo possono essere mescolati nelle più diverse quantità e proporzioni.</a:t>
            </a:r>
          </a:p>
          <a:p>
            <a:pPr marL="457200" indent="-457200">
              <a:lnSpc>
                <a:spcPct val="90000"/>
              </a:lnSpc>
              <a:buClr>
                <a:srgbClr val="CC3300"/>
              </a:buClr>
              <a:buFontTx/>
              <a:buAutoNum type="arabicPeriod"/>
            </a:pPr>
            <a:r>
              <a:rPr lang="it-IT" alt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componenti di un miscuglio eterogeneo possono essere separati mantenendo immutate le loro proprietà.</a:t>
            </a:r>
          </a:p>
          <a:p>
            <a:pPr marL="457200" indent="-457200">
              <a:lnSpc>
                <a:spcPct val="90000"/>
              </a:lnSpc>
              <a:buClr>
                <a:srgbClr val="CC3300"/>
              </a:buClr>
              <a:buFontTx/>
              <a:buAutoNum type="arabicPeriod"/>
            </a:pPr>
            <a:r>
              <a:rPr lang="it-IT" alt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proprietà del miscuglio possono risultare diverse nelle diverse porzioni del miscuglio stesso.</a:t>
            </a:r>
            <a:r>
              <a:rPr lang="it-IT" alt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5127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125" b="14609"/>
          <a:stretch>
            <a:fillRect/>
          </a:stretch>
        </p:blipFill>
        <p:spPr>
          <a:xfrm>
            <a:off x="5724525" y="2492375"/>
            <a:ext cx="3233738" cy="2700338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61314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it-IT" altLang="it-IT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MISCUGLI OMOGENEI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676400"/>
            <a:ext cx="4648200" cy="4572000"/>
          </a:xfrm>
        </p:spPr>
        <p:txBody>
          <a:bodyPr>
            <a:normAutofit lnSpcReduction="10000"/>
          </a:bodyPr>
          <a:lstStyle/>
          <a:p>
            <a:pPr marL="457200" indent="-457200">
              <a:buClr>
                <a:srgbClr val="CC3300"/>
              </a:buClr>
            </a:pPr>
            <a:r>
              <a:rPr lang="it-IT" alt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Nei miscugli omogenei </a:t>
            </a:r>
            <a:endParaRPr lang="it-IT" altLang="it-IT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457200" indent="-457200">
              <a:buClr>
                <a:srgbClr val="CC3300"/>
              </a:buClr>
            </a:pPr>
            <a:r>
              <a:rPr lang="it-IT" alt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</a:t>
            </a:r>
            <a:r>
              <a:rPr lang="it-IT" alt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componenti sono mescolati in modo molto più “profondo”, tanto che essi perdono alcune caratteristiche esteriori e non sono più individuabili, neppure con l’aiuto del microscopio.</a:t>
            </a:r>
          </a:p>
          <a:p>
            <a:pPr marL="457200" indent="-457200">
              <a:buClr>
                <a:srgbClr val="CC3300"/>
              </a:buClr>
            </a:pPr>
            <a:r>
              <a:rPr lang="it-IT" alt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Nella foto, una soluzione di solfato di rame.</a:t>
            </a:r>
          </a:p>
        </p:txBody>
      </p:sp>
      <p:pic>
        <p:nvPicPr>
          <p:cNvPr id="12294" name="Picture 6" descr="cuso4-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03788" y="1600200"/>
            <a:ext cx="3706812" cy="41148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27703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it-IT" altLang="it-IT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MISCUGLI OMOGENEI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001000" cy="4572000"/>
          </a:xfrm>
        </p:spPr>
        <p:txBody>
          <a:bodyPr/>
          <a:lstStyle/>
          <a:p>
            <a:pPr marL="533400" indent="-533400">
              <a:buClr>
                <a:srgbClr val="CC3300"/>
              </a:buClr>
              <a:buFont typeface="Wingdings" pitchFamily="2" charset="2"/>
              <a:buAutoNum type="arabicPeriod"/>
            </a:pPr>
            <a:r>
              <a:rPr lang="it-IT" altLang="it-IT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Nei miscugli omogenei i componenti si mescolano così bene che perdono alcune delle loro proprietà e</a:t>
            </a:r>
            <a:r>
              <a:rPr lang="it-IT" altLang="it-IT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it-IT" altLang="it-IT" sz="2400" b="1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non si riescono più a distinguere.</a:t>
            </a:r>
          </a:p>
          <a:p>
            <a:pPr marL="533400" indent="-533400">
              <a:buClr>
                <a:srgbClr val="CC3300"/>
              </a:buClr>
              <a:buFont typeface="Wingdings" pitchFamily="2" charset="2"/>
              <a:buAutoNum type="arabicPeriod"/>
            </a:pPr>
            <a:r>
              <a:rPr lang="it-IT" altLang="it-IT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componenti di un miscuglio omogeneo</a:t>
            </a:r>
            <a:r>
              <a:rPr lang="it-IT" altLang="it-IT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it-IT" altLang="it-IT" sz="2400" b="1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possono essere mescolati in moltissime proporzioni</a:t>
            </a:r>
            <a:r>
              <a:rPr lang="it-IT" altLang="it-IT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talvolta con </a:t>
            </a:r>
            <a:r>
              <a:rPr lang="it-IT" altLang="it-IT" sz="24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qualche limitazione</a:t>
            </a:r>
            <a:r>
              <a:rPr lang="it-IT" altLang="it-IT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533400" indent="-533400">
              <a:buClr>
                <a:srgbClr val="CC3300"/>
              </a:buClr>
              <a:buFont typeface="Wingdings" pitchFamily="2" charset="2"/>
              <a:buAutoNum type="arabicPeriod"/>
            </a:pPr>
            <a:r>
              <a:rPr lang="it-IT" altLang="it-IT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componenti di un miscuglio omogeneo</a:t>
            </a:r>
            <a:r>
              <a:rPr lang="it-IT" altLang="it-IT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it-IT" altLang="it-IT" sz="2400" b="1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possono essere separati</a:t>
            </a:r>
            <a:r>
              <a:rPr lang="it-IT" altLang="it-IT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it-IT" altLang="it-IT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 si cambia il loro stato di aggregazione o se si sfrutta la loro diversa solubilità</a:t>
            </a:r>
            <a:r>
              <a:rPr lang="it-IT" altLang="it-IT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  <a:p>
            <a:pPr marL="533400" indent="-533400">
              <a:buClr>
                <a:srgbClr val="CC3300"/>
              </a:buClr>
              <a:buFont typeface="Wingdings" pitchFamily="2" charset="2"/>
              <a:buAutoNum type="arabicPeriod"/>
            </a:pPr>
            <a:r>
              <a:rPr lang="it-IT" altLang="it-IT" sz="2400" b="1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Le proprietà</a:t>
            </a:r>
            <a:r>
              <a:rPr lang="it-IT" altLang="it-IT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it-IT" altLang="it-IT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di un miscuglio omogeneo</a:t>
            </a:r>
            <a:r>
              <a:rPr lang="it-IT" altLang="it-IT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it-IT" altLang="it-IT" sz="2400" b="1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sono</a:t>
            </a:r>
            <a:r>
              <a:rPr lang="it-IT" altLang="it-IT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assolutamente </a:t>
            </a:r>
            <a:r>
              <a:rPr lang="it-IT" altLang="it-IT" sz="2400" b="1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le stesse in qualunque suo punto.</a:t>
            </a:r>
          </a:p>
        </p:txBody>
      </p:sp>
    </p:spTree>
    <p:extLst>
      <p:ext uri="{BB962C8B-B14F-4D97-AF65-F5344CB8AC3E}">
        <p14:creationId xmlns="" xmlns:p14="http://schemas.microsoft.com/office/powerpoint/2010/main" val="208500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it-IT" altLang="it-IT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MISCUGLI OMOGENEI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001000" cy="4572000"/>
          </a:xfrm>
        </p:spPr>
        <p:txBody>
          <a:bodyPr/>
          <a:lstStyle/>
          <a:p>
            <a:pPr marL="533400" indent="-533400">
              <a:buClr>
                <a:srgbClr val="CC3300"/>
              </a:buClr>
              <a:buFont typeface="Wingdings" pitchFamily="2" charset="2"/>
              <a:buChar char="Ø"/>
            </a:pPr>
            <a:r>
              <a:rPr lang="it-IT" alt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 mescoliamo una certa quantità di </a:t>
            </a:r>
            <a:r>
              <a:rPr lang="it-IT" altLang="it-IT" sz="2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acqua</a:t>
            </a:r>
            <a:r>
              <a:rPr lang="it-IT" alt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con proporzioni </a:t>
            </a:r>
            <a:r>
              <a:rPr lang="it-IT" altLang="it-IT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anche variabili</a:t>
            </a:r>
            <a:r>
              <a:rPr lang="it-IT" alt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di </a:t>
            </a:r>
            <a:r>
              <a:rPr lang="it-IT" altLang="it-IT" sz="2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zucchero da cucina</a:t>
            </a:r>
            <a:r>
              <a:rPr lang="it-IT" alt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(saccarosio), dopo il mescolamento otterremo un miscuglio omogeneo. </a:t>
            </a:r>
          </a:p>
          <a:p>
            <a:pPr marL="533400" indent="-533400">
              <a:buClr>
                <a:srgbClr val="CC3300"/>
              </a:buClr>
              <a:buFont typeface="Wingdings" pitchFamily="2" charset="2"/>
              <a:buChar char="Ø"/>
            </a:pPr>
            <a:r>
              <a:rPr lang="it-IT" alt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 cerchiamo però di sciogliere troppo zucchero otterremo un miscuglio eterogeneo; in </a:t>
            </a:r>
            <a:r>
              <a:rPr lang="it-IT" alt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quest’ultimo caso </a:t>
            </a:r>
            <a:r>
              <a:rPr lang="it-IT" alt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infatti sarà possibile osservare una fase liquida sovrastante e una fase solida </a:t>
            </a:r>
            <a:r>
              <a:rPr lang="it-IT" altLang="it-IT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indisciolta</a:t>
            </a:r>
            <a:r>
              <a:rPr lang="it-IT" alt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sul fondo del recipiente.</a:t>
            </a:r>
          </a:p>
          <a:p>
            <a:pPr marL="533400" indent="-533400">
              <a:buClr>
                <a:srgbClr val="CC3300"/>
              </a:buClr>
              <a:buFont typeface="Wingdings" pitchFamily="2" charset="2"/>
              <a:buChar char="Ø"/>
            </a:pPr>
            <a:r>
              <a:rPr lang="it-IT" alt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Il miscuglio omogeneo </a:t>
            </a:r>
            <a:r>
              <a:rPr lang="it-IT" altLang="it-IT" sz="2000" b="1" u="sng" dirty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si presenta in un'unica fase</a:t>
            </a:r>
            <a:r>
              <a:rPr lang="it-IT" alt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; non è infatti più possibile individuare i componenti di partenza (se non sapessimo di avere a che fare con acqua zuccherata non riusciremmo a distinguerla da acqua pura) e questo è dovuto al fatto che le porzioni di materia che si interpongono </a:t>
            </a:r>
            <a:r>
              <a:rPr lang="it-IT" alt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le une </a:t>
            </a:r>
            <a:r>
              <a:rPr lang="it-IT" alt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con </a:t>
            </a:r>
            <a:r>
              <a:rPr lang="it-IT" alt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le altre </a:t>
            </a:r>
            <a:r>
              <a:rPr lang="it-IT" alt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sono così piccole che ad occhio nudo o tramite l'utilizzo di un microscopio ottico sembra di aver a che fare con un'unica sostanza. </a:t>
            </a:r>
          </a:p>
        </p:txBody>
      </p:sp>
    </p:spTree>
    <p:extLst>
      <p:ext uri="{BB962C8B-B14F-4D97-AF65-F5344CB8AC3E}">
        <p14:creationId xmlns="" xmlns:p14="http://schemas.microsoft.com/office/powerpoint/2010/main" val="9549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it-IT" altLang="it-IT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MISCUGLI OMOGENEI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8001000" cy="3810000"/>
          </a:xfrm>
        </p:spPr>
        <p:txBody>
          <a:bodyPr/>
          <a:lstStyle/>
          <a:p>
            <a:pPr marL="533400" indent="-533400">
              <a:buClr>
                <a:srgbClr val="CC3300"/>
              </a:buClr>
              <a:buFont typeface="Wingdings" pitchFamily="2" charset="2"/>
              <a:buChar char="Ø"/>
            </a:pPr>
            <a:r>
              <a:rPr lang="it-IT" alt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Possiamo dire che il mescolamento avviene a </a:t>
            </a:r>
            <a:r>
              <a:rPr lang="it-IT" altLang="it-IT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livello molecolare</a:t>
            </a:r>
            <a:r>
              <a:rPr lang="it-IT" alt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intendendo con questo che se noi potessimo "guardare" la composizione del miscuglio vedremmo le molecole delle due sostanze mescolate casualmente le une con le altre. </a:t>
            </a:r>
          </a:p>
          <a:p>
            <a:pPr marL="533400" indent="-533400">
              <a:buClr>
                <a:srgbClr val="CC3300"/>
              </a:buClr>
              <a:buFont typeface="Wingdings" pitchFamily="2" charset="2"/>
              <a:buChar char="Ø"/>
            </a:pPr>
            <a:r>
              <a:rPr lang="it-IT" alt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 miscugli omogenei sono indicati anche come soluzioni. </a:t>
            </a:r>
          </a:p>
          <a:p>
            <a:pPr marL="533400" indent="-533400">
              <a:buClr>
                <a:srgbClr val="CC3300"/>
              </a:buClr>
              <a:buFont typeface="Wingdings" pitchFamily="2" charset="2"/>
              <a:buChar char="Ø"/>
            </a:pPr>
            <a:r>
              <a:rPr lang="it-IT" alt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Altri esempi di miscugli omogenei sono: acqua + sale da cucina, acqua + alcol etilico, l'aria che respiriamo.</a:t>
            </a:r>
          </a:p>
          <a:p>
            <a:pPr marL="533400" indent="-533400">
              <a:buClr>
                <a:srgbClr val="CC3300"/>
              </a:buClr>
              <a:buFont typeface="Wingdings" pitchFamily="2" charset="2"/>
              <a:buNone/>
            </a:pPr>
            <a:endParaRPr lang="it-IT" alt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291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843808" y="-99392"/>
            <a:ext cx="36209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POCHE PAROLE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http://lh3.googleusercontent.com/-lw9c5K1UYTM/UXDqcL413iI/AAAAAAAABKo/rZB7Xfd4nas/s0/74539_10151181696647967_1726778050_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3" y="765258"/>
            <a:ext cx="9131657" cy="609274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2144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1191</TotalTime>
  <Words>494</Words>
  <Application>Microsoft Office PowerPoint</Application>
  <PresentationFormat>Presentazione su schermo (4:3)</PresentationFormat>
  <Paragraphs>39</Paragraphs>
  <Slides>7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MISCUGLI ETEROGENEI E OMOGENEI</vt:lpstr>
      <vt:lpstr>MISCUGLI ETEROGENEI</vt:lpstr>
      <vt:lpstr>MISCUGLI OMOGENEI</vt:lpstr>
      <vt:lpstr>MISCUGLI OMOGENEI</vt:lpstr>
      <vt:lpstr>MISCUGLI OMOGENEI</vt:lpstr>
      <vt:lpstr>MISCUGLI OMOGENEI</vt:lpstr>
      <vt:lpstr>Diapositiva 7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Sara</cp:lastModifiedBy>
  <cp:revision>91</cp:revision>
  <dcterms:created xsi:type="dcterms:W3CDTF">2015-09-21T14:30:59Z</dcterms:created>
  <dcterms:modified xsi:type="dcterms:W3CDTF">2016-03-27T08:10:15Z</dcterms:modified>
</cp:coreProperties>
</file>